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2" r:id="rId3"/>
    <p:sldId id="260" r:id="rId4"/>
    <p:sldId id="283" r:id="rId5"/>
    <p:sldId id="259" r:id="rId6"/>
    <p:sldId id="266" r:id="rId7"/>
    <p:sldId id="284" r:id="rId8"/>
    <p:sldId id="285" r:id="rId9"/>
    <p:sldId id="268" r:id="rId10"/>
    <p:sldId id="270" r:id="rId11"/>
    <p:sldId id="269" r:id="rId12"/>
    <p:sldId id="261" r:id="rId13"/>
    <p:sldId id="262" r:id="rId14"/>
    <p:sldId id="271" r:id="rId15"/>
    <p:sldId id="287" r:id="rId16"/>
    <p:sldId id="288" r:id="rId17"/>
    <p:sldId id="289" r:id="rId18"/>
    <p:sldId id="290" r:id="rId19"/>
    <p:sldId id="278" r:id="rId20"/>
    <p:sldId id="279" r:id="rId21"/>
    <p:sldId id="280" r:id="rId22"/>
    <p:sldId id="291" r:id="rId23"/>
    <p:sldId id="292" r:id="rId24"/>
    <p:sldId id="301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286" r:id="rId34"/>
    <p:sldId id="302" r:id="rId35"/>
    <p:sldId id="303" r:id="rId36"/>
    <p:sldId id="305" r:id="rId37"/>
    <p:sldId id="306" r:id="rId38"/>
    <p:sldId id="30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9" autoAdjust="0"/>
    <p:restoredTop sz="94660"/>
  </p:normalViewPr>
  <p:slideViewPr>
    <p:cSldViewPr snapToGrid="0">
      <p:cViewPr>
        <p:scale>
          <a:sx n="125" d="100"/>
          <a:sy n="125" d="100"/>
        </p:scale>
        <p:origin x="5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73BC4-3DA7-4CD9-ABC6-7C263AB4B9D8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89FA4-EE1F-40DF-8B24-27F356FDF6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82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8EC56-E39D-4C1E-BD3E-E67F964FBDA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53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8EC56-E39D-4C1E-BD3E-E67F964FBDA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8EC56-E39D-4C1E-BD3E-E67F964FBDA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47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9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55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46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205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3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273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8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02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49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78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221C8-4F46-4036-BB29-64DE3D0A45C1}" type="datetimeFigureOut">
              <a:rPr lang="en-US" smtClean="0"/>
              <a:t>4/28/2017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E6401-280C-4D53-AD0F-4FD622D0B0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16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RCANN – A </a:t>
            </a:r>
            <a:r>
              <a:rPr lang="en-US" b="1" dirty="0" err="1"/>
              <a:t>R</a:t>
            </a:r>
            <a:r>
              <a:rPr lang="en-US" dirty="0" err="1"/>
              <a:t>e</a:t>
            </a:r>
            <a:r>
              <a:rPr lang="en-US" b="1" dirty="0" err="1"/>
              <a:t>C</a:t>
            </a:r>
            <a:r>
              <a:rPr lang="en-US" dirty="0" err="1"/>
              <a:t>onfigurable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rtificial </a:t>
            </a:r>
            <a:r>
              <a:rPr lang="en-US" b="1" dirty="0"/>
              <a:t>N</a:t>
            </a:r>
            <a:r>
              <a:rPr lang="en-US" dirty="0"/>
              <a:t>eural </a:t>
            </a:r>
            <a:r>
              <a:rPr lang="en-US" b="1" dirty="0"/>
              <a:t>N</a:t>
            </a:r>
            <a:r>
              <a:rPr lang="en-US" dirty="0"/>
              <a:t>etwork for Iris Flower Classification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Griessler and Nick Landy</a:t>
            </a:r>
          </a:p>
        </p:txBody>
      </p:sp>
    </p:spTree>
    <p:extLst>
      <p:ext uri="{BB962C8B-B14F-4D97-AF65-F5344CB8AC3E}">
        <p14:creationId xmlns:p14="http://schemas.microsoft.com/office/powerpoint/2010/main" val="1732676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- Backpropagation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92711079"/>
                  </p:ext>
                </p:extLst>
              </p:nvPr>
            </p:nvGraphicFramePr>
            <p:xfrm>
              <a:off x="838200" y="1825625"/>
              <a:ext cx="10515600" cy="28301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8623">
                      <a:extLst>
                        <a:ext uri="{9D8B030D-6E8A-4147-A177-3AD203B41FA5}">
                          <a16:colId xmlns:a16="http://schemas.microsoft.com/office/drawing/2014/main" val="3250202467"/>
                        </a:ext>
                      </a:extLst>
                    </a:gridCol>
                    <a:gridCol w="3719837">
                      <a:extLst>
                        <a:ext uri="{9D8B030D-6E8A-4147-A177-3AD203B41FA5}">
                          <a16:colId xmlns:a16="http://schemas.microsoft.com/office/drawing/2014/main" val="904154316"/>
                        </a:ext>
                      </a:extLst>
                    </a:gridCol>
                    <a:gridCol w="4747140">
                      <a:extLst>
                        <a:ext uri="{9D8B030D-6E8A-4147-A177-3AD203B41FA5}">
                          <a16:colId xmlns:a16="http://schemas.microsoft.com/office/drawing/2014/main" val="11235296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450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error delta in the last layer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01683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+1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error delta in layer l based on the error in layer l+1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2362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component of the error due to the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990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Sup>
                                      <m:sSub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𝑗𝑘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𝑙</m:t>
                                        </m:r>
                                      </m:sup>
                                    </m:sSubSup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bSup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component of the error due to the weights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7058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092711079"/>
                  </p:ext>
                </p:extLst>
              </p:nvPr>
            </p:nvGraphicFramePr>
            <p:xfrm>
              <a:off x="838200" y="1825625"/>
              <a:ext cx="10515600" cy="28301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8623">
                      <a:extLst>
                        <a:ext uri="{9D8B030D-6E8A-4147-A177-3AD203B41FA5}">
                          <a16:colId xmlns:a16="http://schemas.microsoft.com/office/drawing/2014/main" val="3250202467"/>
                        </a:ext>
                      </a:extLst>
                    </a:gridCol>
                    <a:gridCol w="3719837">
                      <a:extLst>
                        <a:ext uri="{9D8B030D-6E8A-4147-A177-3AD203B41FA5}">
                          <a16:colId xmlns:a16="http://schemas.microsoft.com/office/drawing/2014/main" val="904154316"/>
                        </a:ext>
                      </a:extLst>
                    </a:gridCol>
                    <a:gridCol w="4747140">
                      <a:extLst>
                        <a:ext uri="{9D8B030D-6E8A-4147-A177-3AD203B41FA5}">
                          <a16:colId xmlns:a16="http://schemas.microsoft.com/office/drawing/2014/main" val="11235296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Equation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24507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55" t="-108197" r="-128151" b="-5655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error delta in the last layer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016836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55" t="-120952" r="-128151" b="-22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error delta in layer l based on the error in layer l+1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42362752"/>
                      </a:ext>
                    </a:extLst>
                  </a:tr>
                  <a:tr h="7242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55" t="-194958" r="-128151" b="-10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component of the error due to the bias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899047"/>
                      </a:ext>
                    </a:extLst>
                  </a:tr>
                  <a:tr h="72421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BP4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55" t="-294958" r="-128151" b="-16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Solves for the component of the error due to the weights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47058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183" y="4888868"/>
            <a:ext cx="34956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54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- Procedure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0724920"/>
              </p:ext>
            </p:extLst>
          </p:nvPr>
        </p:nvGraphicFramePr>
        <p:xfrm>
          <a:off x="838200" y="4140808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66786374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64361658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9285572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190512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Phase of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Forward pass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Check Answer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Backpropagation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518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552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795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Evaluation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18537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8200" y="1929666"/>
            <a:ext cx="105103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Neural network Use Procedure</a:t>
            </a:r>
          </a:p>
          <a:p>
            <a:pPr marL="342900" indent="-342900">
              <a:buAutoNum type="arabicPeriod"/>
            </a:pPr>
            <a:r>
              <a:rPr lang="en-US" dirty="0"/>
              <a:t>Train for one epoch</a:t>
            </a:r>
          </a:p>
          <a:p>
            <a:pPr marL="342900" indent="-342900">
              <a:buAutoNum type="arabicPeriod"/>
            </a:pPr>
            <a:r>
              <a:rPr lang="en-US" dirty="0"/>
              <a:t>Run verification</a:t>
            </a:r>
          </a:p>
          <a:p>
            <a:pPr marL="342900" indent="-342900">
              <a:buAutoNum type="arabicPeriod"/>
            </a:pPr>
            <a:r>
              <a:rPr lang="en-US" dirty="0"/>
              <a:t>If performance is above threshold for accuracy (in our case 80%), go to step 4, otherwise, go back to step 1</a:t>
            </a:r>
          </a:p>
          <a:p>
            <a:pPr marL="342900" indent="-342900">
              <a:buAutoNum type="arabicPeriod"/>
            </a:pPr>
            <a:r>
              <a:rPr lang="en-US" dirty="0"/>
              <a:t>Neural network is now ready for use with data where the answer isn’t known</a:t>
            </a:r>
          </a:p>
        </p:txBody>
      </p:sp>
    </p:spTree>
    <p:extLst>
      <p:ext uri="{BB962C8B-B14F-4D97-AF65-F5344CB8AC3E}">
        <p14:creationId xmlns:p14="http://schemas.microsoft.com/office/powerpoint/2010/main" val="3284598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98" y="317577"/>
            <a:ext cx="3312506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Have we met our Requirements?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6801332"/>
              </p:ext>
            </p:extLst>
          </p:nvPr>
        </p:nvGraphicFramePr>
        <p:xfrm>
          <a:off x="3585786" y="317577"/>
          <a:ext cx="7305627" cy="6398450"/>
        </p:xfrm>
        <a:graphic>
          <a:graphicData uri="http://schemas.openxmlformats.org/drawingml/2006/table">
            <a:tbl>
              <a:tblPr/>
              <a:tblGrid>
                <a:gridCol w="706646">
                  <a:extLst>
                    <a:ext uri="{9D8B030D-6E8A-4147-A177-3AD203B41FA5}">
                      <a16:colId xmlns:a16="http://schemas.microsoft.com/office/drawing/2014/main" val="3758175954"/>
                    </a:ext>
                  </a:extLst>
                </a:gridCol>
                <a:gridCol w="6598981">
                  <a:extLst>
                    <a:ext uri="{9D8B030D-6E8A-4147-A177-3AD203B41FA5}">
                      <a16:colId xmlns:a16="http://schemas.microsoft.com/office/drawing/2014/main" val="2546698980"/>
                    </a:ext>
                  </a:extLst>
                </a:gridCol>
              </a:tblGrid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 #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Requirement Description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914276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General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642627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G1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Implement a neural network on an FPGA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680736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G2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Interface between FPGA and host computer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747328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G3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Demonstrate a speedup from implementation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061742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>
                          <a:highlight>
                            <a:srgbClr val="00FF00"/>
                          </a:highlight>
                        </a:rPr>
                        <a:t>G4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Support training, verification, and evaluation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7196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/>
                        <a:t>G5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dirty="0"/>
                        <a:t>Support </a:t>
                      </a:r>
                      <a:r>
                        <a:rPr lang="en-US" dirty="0">
                          <a:highlight>
                            <a:srgbClr val="00FF00"/>
                          </a:highlight>
                        </a:rPr>
                        <a:t>epoch</a:t>
                      </a:r>
                      <a:r>
                        <a:rPr lang="en-US" dirty="0"/>
                        <a:t> and </a:t>
                      </a:r>
                      <a:r>
                        <a:rPr lang="en-US" dirty="0">
                          <a:highlight>
                            <a:srgbClr val="FF0000"/>
                          </a:highlight>
                        </a:rPr>
                        <a:t>batch</a:t>
                      </a:r>
                      <a:r>
                        <a:rPr lang="en-US" dirty="0"/>
                        <a:t> processing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949761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Neural Network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00172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N1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Three layer network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189905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N2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Each layer can be configured with generic number of nodes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9914800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N3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Implement forward pass, verification, and backpropagation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6586058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Forward Pass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97014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Support pipe-lined and non-pipelined operation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922349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F2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Implement Elliot Sigmoid function for activation function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461195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F3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Take input from double buffered input memory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35698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F4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</a:rPr>
                        <a:t>Put output into double buffered output memory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035573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Verification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374198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Check output against expected answer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stored in double buffered memory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4846089"/>
                  </a:ext>
                </a:extLst>
              </a:tr>
              <a:tr h="174054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Backpropagation Requirements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80021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B1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Implement backpropagation equation BP1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8452264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B2 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Implement backpropagation equation BP2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66202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B3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Implement backpropagation equation BP3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2846173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B4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Implement backpropagation equation BP4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300281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B5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Update node layer-layer weights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696371"/>
                  </a:ext>
                </a:extLst>
              </a:tr>
              <a:tr h="1740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B6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00FF00"/>
                          </a:highlight>
                          <a:latin typeface="Calibri" panose="020F0502020204030204" pitchFamily="34" charset="0"/>
                        </a:rPr>
                        <a:t>Update node biases</a:t>
                      </a:r>
                    </a:p>
                  </a:txBody>
                  <a:tcPr marL="6002" marR="6002" marT="600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9016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0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 rot="16200000">
            <a:off x="-2448875" y="3075057"/>
            <a:ext cx="6235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Implementation – Big Picture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398" y="465061"/>
            <a:ext cx="8719203" cy="59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Datapath</a:t>
            </a:r>
            <a:r>
              <a:rPr lang="en-US" dirty="0"/>
              <a:t> Operation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57" y="2466738"/>
            <a:ext cx="10045044" cy="129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8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808" y="365125"/>
            <a:ext cx="4507985" cy="19877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80" y="3130633"/>
            <a:ext cx="1391258" cy="97265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788160" y="1417320"/>
            <a:ext cx="2174240" cy="17678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1767179" y="4037924"/>
            <a:ext cx="2174240" cy="26879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587503" y="4871720"/>
            <a:ext cx="4839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Turn on back propagation (training)</a:t>
            </a:r>
          </a:p>
          <a:p>
            <a:r>
              <a:rPr lang="en-US" dirty="0"/>
              <a:t>0: Turn off back propagation (testing)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4232" y="2446907"/>
            <a:ext cx="176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number of epochs to train for.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87502" y="3714758"/>
            <a:ext cx="1763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data per epoch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87503" y="5930518"/>
            <a:ext cx="176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Loads weights and biases into NN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1257303"/>
            <a:ext cx="1530384" cy="56919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54231" y="1377910"/>
            <a:ext cx="176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117187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Flowchart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08" y="430497"/>
            <a:ext cx="1683422" cy="62611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808" y="365125"/>
            <a:ext cx="4507985" cy="198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72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Flowchart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0329" y="1554901"/>
            <a:ext cx="2036940" cy="45000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79440" y="3484880"/>
            <a:ext cx="5364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Trains for a number of epochs specified by </a:t>
            </a:r>
            <a:r>
              <a:rPr lang="en-US" dirty="0" err="1"/>
              <a:t>Num</a:t>
            </a:r>
            <a:r>
              <a:rPr lang="en-US" dirty="0"/>
              <a:t> Epochs control signal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808" y="365125"/>
            <a:ext cx="4507985" cy="198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08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Implementation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38" y="1490817"/>
            <a:ext cx="4982162" cy="490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212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2525" y="752475"/>
            <a:ext cx="9882606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146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alibri Light"/>
              </a:rPr>
              <a:t>Block Diagram (Neural Network </a:t>
            </a:r>
            <a:r>
              <a:rPr lang="en-US" sz="2800" dirty="0" err="1">
                <a:solidFill>
                  <a:srgbClr val="000000"/>
                </a:solidFill>
                <a:latin typeface="Calibri Light"/>
              </a:rPr>
              <a:t>Datpath</a:t>
            </a:r>
            <a:r>
              <a:rPr lang="en-US" sz="2800" dirty="0">
                <a:solidFill>
                  <a:srgbClr val="000000"/>
                </a:solidFill>
                <a:latin typeface="Calibri Light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1552575" y="80962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3500000">
            <a:off x="1466850" y="1371600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52575" y="819150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8325" y="819150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28900" y="82867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Triangle 19"/>
          <p:cNvSpPr/>
          <p:nvPr/>
        </p:nvSpPr>
        <p:spPr>
          <a:xfrm rot="13500000">
            <a:off x="2543175" y="1390650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628900" y="82867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14650" y="82867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8467725" y="219075"/>
            <a:ext cx="5024" cy="52251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/>
          <p:cNvSpPr txBox="1"/>
          <p:nvPr/>
        </p:nvSpPr>
        <p:spPr>
          <a:xfrm>
            <a:off x="7791450" y="247650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Input[3:0]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9975" y="80962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Triangle 26"/>
          <p:cNvSpPr/>
          <p:nvPr/>
        </p:nvSpPr>
        <p:spPr>
          <a:xfrm rot="13500000">
            <a:off x="3524250" y="1390650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609975" y="82867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95725" y="82867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629150" y="80962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/>
          <p:cNvSpPr/>
          <p:nvPr/>
        </p:nvSpPr>
        <p:spPr>
          <a:xfrm rot="13500000">
            <a:off x="4543425" y="1371600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629150" y="80962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914900" y="80962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8486775" y="1657350"/>
            <a:ext cx="5024" cy="7184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Rectangle 35"/>
          <p:cNvSpPr/>
          <p:nvPr/>
        </p:nvSpPr>
        <p:spPr>
          <a:xfrm>
            <a:off x="1123950" y="2252663"/>
            <a:ext cx="9882188" cy="17739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414888" y="1781175"/>
            <a:ext cx="1281165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a1[3:0]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38238" y="4627563"/>
            <a:ext cx="9957549" cy="18191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75895" y="9198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75895" y="1176247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190500" y="661066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0" y="988084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66750" y="24669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66750" y="27241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4" name="TextBox 43"/>
          <p:cNvSpPr txBox="1"/>
          <p:nvPr/>
        </p:nvSpPr>
        <p:spPr>
          <a:xfrm>
            <a:off x="180975" y="2209800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-9525" y="2533650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676275" y="47625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6275" y="50196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extBox 47"/>
          <p:cNvSpPr txBox="1"/>
          <p:nvPr/>
        </p:nvSpPr>
        <p:spPr>
          <a:xfrm>
            <a:off x="190500" y="4505325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0" y="4829175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647294" y="313687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640105" y="34480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/>
          <p:cNvSpPr txBox="1"/>
          <p:nvPr/>
        </p:nvSpPr>
        <p:spPr>
          <a:xfrm>
            <a:off x="-85725" y="2952750"/>
            <a:ext cx="1402803" cy="30777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/>
              <a:t>W2[3:0][3:0]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-136585" y="3258988"/>
            <a:ext cx="113092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 dirty="0"/>
              <a:t>b2[3:0]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8524875" y="3971925"/>
            <a:ext cx="5024" cy="71845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TextBox 54"/>
          <p:cNvSpPr txBox="1"/>
          <p:nvPr/>
        </p:nvSpPr>
        <p:spPr>
          <a:xfrm>
            <a:off x="8448675" y="4086225"/>
            <a:ext cx="1281165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a2[3:0]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66750" y="55340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57225" y="58483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/>
          <p:cNvSpPr txBox="1"/>
          <p:nvPr/>
        </p:nvSpPr>
        <p:spPr>
          <a:xfrm>
            <a:off x="-49213" y="5346700"/>
            <a:ext cx="1389252" cy="30777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1400" dirty="0"/>
              <a:t>W3[2:0][3:0]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-209550" y="5648325"/>
            <a:ext cx="113092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b3[2:0]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448676" y="6419850"/>
            <a:ext cx="1281165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8558633" y="6391275"/>
            <a:ext cx="10048" cy="50744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Rectangle 64"/>
          <p:cNvSpPr/>
          <p:nvPr/>
        </p:nvSpPr>
        <p:spPr>
          <a:xfrm>
            <a:off x="2486025" y="2257425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2600325" y="2505075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2028825" y="24955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2028825" y="27336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TextBox 68"/>
          <p:cNvSpPr txBox="1"/>
          <p:nvPr/>
        </p:nvSpPr>
        <p:spPr>
          <a:xfrm>
            <a:off x="1228725" y="2257425"/>
            <a:ext cx="1144342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</a:t>
            </a:r>
            <a:r>
              <a:rPr lang="en-US" sz="1400"/>
              <a:t>1[3:0]</a:t>
            </a:r>
            <a:endParaRPr lang="en-US" sz="1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072731" y="2553206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W2[0][3:0]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934075" y="2334524"/>
            <a:ext cx="2743200" cy="110799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6600"/>
              <a:t>...</a:t>
            </a:r>
          </a:p>
        </p:txBody>
      </p:sp>
      <p:sp>
        <p:nvSpPr>
          <p:cNvPr id="78" name="Oval 77"/>
          <p:cNvSpPr/>
          <p:nvPr/>
        </p:nvSpPr>
        <p:spPr>
          <a:xfrm>
            <a:off x="2800350" y="322897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2914650" y="301942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3000375" y="334327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TextBox 80"/>
          <p:cNvSpPr txBox="1"/>
          <p:nvPr/>
        </p:nvSpPr>
        <p:spPr>
          <a:xfrm>
            <a:off x="3276600" y="3133725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b2[0]</a:t>
            </a:r>
          </a:p>
        </p:txBody>
      </p:sp>
      <p:sp>
        <p:nvSpPr>
          <p:cNvPr id="82" name="Rectangle 81"/>
          <p:cNvSpPr/>
          <p:nvPr/>
        </p:nvSpPr>
        <p:spPr>
          <a:xfrm>
            <a:off x="2714086" y="3567922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2914650" y="3427203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4" name="TextBox 83"/>
          <p:cNvSpPr txBox="1"/>
          <p:nvPr/>
        </p:nvSpPr>
        <p:spPr>
          <a:xfrm>
            <a:off x="2714086" y="3589488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3133549" y="3639709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3133549" y="3848181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Box 86"/>
          <p:cNvSpPr txBox="1"/>
          <p:nvPr/>
        </p:nvSpPr>
        <p:spPr>
          <a:xfrm>
            <a:off x="3193031" y="3441581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a2[0]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200759" y="3689983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</a:t>
            </a:r>
            <a:r>
              <a:rPr lang="en-US"/>
              <a:t>2[0]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962525" y="2247900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076825" y="249555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4505325" y="24955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4505325" y="27241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TextBox 92"/>
          <p:cNvSpPr txBox="1"/>
          <p:nvPr/>
        </p:nvSpPr>
        <p:spPr>
          <a:xfrm>
            <a:off x="3695700" y="2247900"/>
            <a:ext cx="1144342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</a:t>
            </a:r>
            <a:r>
              <a:rPr lang="en-US" sz="1400"/>
              <a:t>1[3:0]</a:t>
            </a:r>
            <a:endParaRPr lang="en-US" sz="1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552825" y="2552700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W2[1][3:0]</a:t>
            </a:r>
          </a:p>
        </p:txBody>
      </p:sp>
      <p:sp>
        <p:nvSpPr>
          <p:cNvPr id="95" name="Oval 94"/>
          <p:cNvSpPr/>
          <p:nvPr/>
        </p:nvSpPr>
        <p:spPr>
          <a:xfrm>
            <a:off x="5276850" y="322897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5400675" y="3009900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486400" y="332422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9" name="Rectangle 98"/>
          <p:cNvSpPr/>
          <p:nvPr/>
        </p:nvSpPr>
        <p:spPr>
          <a:xfrm>
            <a:off x="5191125" y="3552825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5400675" y="3409950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TextBox 100"/>
          <p:cNvSpPr txBox="1"/>
          <p:nvPr/>
        </p:nvSpPr>
        <p:spPr>
          <a:xfrm>
            <a:off x="5191125" y="3581400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5610225" y="362902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5610225" y="38481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4" name="TextBox 103"/>
          <p:cNvSpPr txBox="1"/>
          <p:nvPr/>
        </p:nvSpPr>
        <p:spPr>
          <a:xfrm>
            <a:off x="5667375" y="342900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a2[1]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86425" y="3686175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</a:t>
            </a:r>
            <a:r>
              <a:rPr lang="en-US"/>
              <a:t>2[1]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2476500" y="4648200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2590800" y="489585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019300" y="48958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2019300" y="51244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TextBox 109"/>
          <p:cNvSpPr txBox="1"/>
          <p:nvPr/>
        </p:nvSpPr>
        <p:spPr>
          <a:xfrm>
            <a:off x="1209675" y="4648200"/>
            <a:ext cx="114434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a2</a:t>
            </a:r>
            <a:r>
              <a:rPr lang="en-US" sz="1400" dirty="0"/>
              <a:t>[3:0]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1066800" y="4953000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 dirty="0"/>
              <a:t>W3[0][3:0]</a:t>
            </a:r>
          </a:p>
        </p:txBody>
      </p:sp>
      <p:sp>
        <p:nvSpPr>
          <p:cNvPr id="112" name="Oval 111"/>
          <p:cNvSpPr/>
          <p:nvPr/>
        </p:nvSpPr>
        <p:spPr>
          <a:xfrm>
            <a:off x="2790825" y="562927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Arrow Connector 112"/>
          <p:cNvCxnSpPr/>
          <p:nvPr/>
        </p:nvCxnSpPr>
        <p:spPr>
          <a:xfrm flipH="1">
            <a:off x="2914650" y="5410200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3000375" y="572452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6" name="Rectangle 115"/>
          <p:cNvSpPr/>
          <p:nvPr/>
        </p:nvSpPr>
        <p:spPr>
          <a:xfrm>
            <a:off x="2705100" y="5953125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/>
          <p:nvPr/>
        </p:nvCxnSpPr>
        <p:spPr>
          <a:xfrm flipH="1">
            <a:off x="2914650" y="5810250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8" name="TextBox 117"/>
          <p:cNvSpPr txBox="1"/>
          <p:nvPr/>
        </p:nvSpPr>
        <p:spPr>
          <a:xfrm>
            <a:off x="2705100" y="5981700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3124200" y="602932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>
            <a:off x="3124200" y="62484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TextBox 120"/>
          <p:cNvSpPr txBox="1"/>
          <p:nvPr/>
        </p:nvSpPr>
        <p:spPr>
          <a:xfrm>
            <a:off x="3181350" y="582930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a3[0]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200400" y="6086475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σ'3</a:t>
            </a:r>
            <a:r>
              <a:rPr lang="en-US"/>
              <a:t>[0]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4953000" y="4638675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5067300" y="489585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4495800" y="48958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4495800" y="51054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7" name="TextBox 126"/>
          <p:cNvSpPr txBox="1"/>
          <p:nvPr/>
        </p:nvSpPr>
        <p:spPr>
          <a:xfrm>
            <a:off x="3686175" y="4638675"/>
            <a:ext cx="114434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a2</a:t>
            </a:r>
            <a:r>
              <a:rPr lang="en-US" sz="1400" dirty="0"/>
              <a:t>[3:0]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543300" y="4933950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 dirty="0"/>
              <a:t>W3[1][3:0]</a:t>
            </a:r>
          </a:p>
        </p:txBody>
      </p:sp>
      <p:sp>
        <p:nvSpPr>
          <p:cNvPr id="129" name="Oval 128"/>
          <p:cNvSpPr/>
          <p:nvPr/>
        </p:nvSpPr>
        <p:spPr>
          <a:xfrm>
            <a:off x="5267325" y="562927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 flipH="1">
            <a:off x="5400675" y="540067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5486400" y="57150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3" name="Rectangle 132"/>
          <p:cNvSpPr/>
          <p:nvPr/>
        </p:nvSpPr>
        <p:spPr>
          <a:xfrm>
            <a:off x="5181600" y="5943600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/>
          <p:nvPr/>
        </p:nvCxnSpPr>
        <p:spPr>
          <a:xfrm flipH="1">
            <a:off x="5400675" y="580072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5" name="TextBox 134"/>
          <p:cNvSpPr txBox="1"/>
          <p:nvPr/>
        </p:nvSpPr>
        <p:spPr>
          <a:xfrm>
            <a:off x="5181600" y="5972175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136" name="Straight Arrow Connector 135"/>
          <p:cNvCxnSpPr/>
          <p:nvPr/>
        </p:nvCxnSpPr>
        <p:spPr>
          <a:xfrm flipH="1">
            <a:off x="5600700" y="6010275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5600700" y="62484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8" name="TextBox 137"/>
          <p:cNvSpPr txBox="1"/>
          <p:nvPr/>
        </p:nvSpPr>
        <p:spPr>
          <a:xfrm>
            <a:off x="5657850" y="581025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a3[1]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667375" y="607695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σ'3</a:t>
            </a:r>
            <a:r>
              <a:rPr lang="en-US"/>
              <a:t>[1]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381875" y="4638675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7496175" y="487680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6915150" y="48768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6915150" y="51054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4" name="TextBox 143"/>
          <p:cNvSpPr txBox="1"/>
          <p:nvPr/>
        </p:nvSpPr>
        <p:spPr>
          <a:xfrm>
            <a:off x="6115050" y="4638675"/>
            <a:ext cx="114434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a2</a:t>
            </a:r>
            <a:r>
              <a:rPr lang="en-US" sz="1400" dirty="0"/>
              <a:t>[3:0]</a:t>
            </a:r>
            <a:endParaRPr lang="en-US" sz="1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972175" y="4933950"/>
            <a:ext cx="119121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 dirty="0"/>
              <a:t>W3[2][3:0]</a:t>
            </a:r>
          </a:p>
        </p:txBody>
      </p:sp>
      <p:sp>
        <p:nvSpPr>
          <p:cNvPr id="146" name="Oval 145"/>
          <p:cNvSpPr/>
          <p:nvPr/>
        </p:nvSpPr>
        <p:spPr>
          <a:xfrm>
            <a:off x="7696200" y="5610225"/>
            <a:ext cx="236137" cy="205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Arrow Connector 146"/>
          <p:cNvCxnSpPr/>
          <p:nvPr/>
        </p:nvCxnSpPr>
        <p:spPr>
          <a:xfrm flipH="1">
            <a:off x="7829550" y="540067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7915275" y="57150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0" name="Rectangle 149"/>
          <p:cNvSpPr/>
          <p:nvPr/>
        </p:nvSpPr>
        <p:spPr>
          <a:xfrm>
            <a:off x="7610475" y="5943600"/>
            <a:ext cx="417007" cy="40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Arrow Connector 150"/>
          <p:cNvCxnSpPr/>
          <p:nvPr/>
        </p:nvCxnSpPr>
        <p:spPr>
          <a:xfrm flipH="1">
            <a:off x="7829550" y="5800725"/>
            <a:ext cx="5024" cy="26628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2" name="TextBox 151"/>
          <p:cNvSpPr txBox="1"/>
          <p:nvPr/>
        </p:nvSpPr>
        <p:spPr>
          <a:xfrm>
            <a:off x="7610475" y="5972175"/>
            <a:ext cx="391172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  <a:latin typeface="Calibri"/>
              </a:rPr>
              <a:t>σ</a:t>
            </a:r>
          </a:p>
        </p:txBody>
      </p:sp>
      <p:cxnSp>
        <p:nvCxnSpPr>
          <p:cNvPr id="153" name="Straight Arrow Connector 152"/>
          <p:cNvCxnSpPr/>
          <p:nvPr/>
        </p:nvCxnSpPr>
        <p:spPr>
          <a:xfrm flipH="1">
            <a:off x="8029575" y="60198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8029575" y="6248400"/>
            <a:ext cx="261256" cy="10050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5" name="TextBox 154"/>
          <p:cNvSpPr txBox="1"/>
          <p:nvPr/>
        </p:nvSpPr>
        <p:spPr>
          <a:xfrm>
            <a:off x="8086725" y="581025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a3[2]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8115300" y="6076950"/>
            <a:ext cx="1038801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σ'3</a:t>
            </a:r>
            <a:r>
              <a:rPr lang="en-US"/>
              <a:t>[2]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63" name="Straight Arrow Connector 162"/>
          <p:cNvCxnSpPr/>
          <p:nvPr/>
        </p:nvCxnSpPr>
        <p:spPr>
          <a:xfrm flipH="1">
            <a:off x="10801350" y="4000500"/>
            <a:ext cx="5024" cy="22106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4" name="TextBox 163"/>
          <p:cNvSpPr txBox="1"/>
          <p:nvPr/>
        </p:nvSpPr>
        <p:spPr>
          <a:xfrm>
            <a:off x="10668000" y="3955391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 dirty="0"/>
              <a:t>σ'</a:t>
            </a:r>
            <a:r>
              <a:rPr lang="en-US" dirty="0"/>
              <a:t>2[3:0]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65" name="Straight Arrow Connector 164"/>
          <p:cNvCxnSpPr/>
          <p:nvPr/>
        </p:nvCxnSpPr>
        <p:spPr>
          <a:xfrm flipH="1">
            <a:off x="10915650" y="6400800"/>
            <a:ext cx="5024" cy="221064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6" name="TextBox 165"/>
          <p:cNvSpPr txBox="1"/>
          <p:nvPr/>
        </p:nvSpPr>
        <p:spPr>
          <a:xfrm>
            <a:off x="10782300" y="6353175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b="1"/>
              <a:t>σ'3</a:t>
            </a:r>
            <a:r>
              <a:rPr lang="en-US"/>
              <a:t>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647786" y="3148821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b2[1]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5647786" y="5514975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b3[1]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3168590" y="5504552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b3[0]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8059048" y="5504552"/>
            <a:ext cx="102372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b3[2]</a:t>
            </a:r>
          </a:p>
        </p:txBody>
      </p:sp>
    </p:spTree>
    <p:extLst>
      <p:ext uri="{BB962C8B-B14F-4D97-AF65-F5344CB8AC3E}">
        <p14:creationId xmlns:p14="http://schemas.microsoft.com/office/powerpoint/2010/main" val="3067821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RCANN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Project Description:</a:t>
            </a:r>
          </a:p>
          <a:p>
            <a:pPr marL="0" indent="0">
              <a:buNone/>
            </a:pPr>
            <a:r>
              <a:rPr lang="en-US" dirty="0"/>
              <a:t>RCANN is a configurable neural network implemented with reconfigurable computing principles on a ZYNC SoC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Project Demonstration:</a:t>
            </a:r>
          </a:p>
          <a:p>
            <a:pPr marL="0" indent="0">
              <a:buNone/>
            </a:pPr>
            <a:r>
              <a:rPr lang="en-US" dirty="0"/>
              <a:t>RCANN is configured for the Iris flower dataset and the functionality is demonstrated. The Iris flower dataset is a dataset commonly used in classification algorithm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86" y="129901"/>
            <a:ext cx="1489888" cy="19865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05195" y="2207379"/>
            <a:ext cx="15668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left to right: </a:t>
            </a:r>
            <a:r>
              <a:rPr lang="en-US" i="1" dirty="0"/>
              <a:t>Iris </a:t>
            </a:r>
            <a:r>
              <a:rPr lang="en-US" i="1" dirty="0" err="1"/>
              <a:t>setosa</a:t>
            </a:r>
            <a:r>
              <a:rPr lang="en-US" i="1" dirty="0"/>
              <a:t>, Iris versicolor, Iris </a:t>
            </a:r>
            <a:r>
              <a:rPr lang="en-US" i="1" dirty="0" err="1"/>
              <a:t>virginica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67" y="376909"/>
            <a:ext cx="1990001" cy="1492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62" y="340591"/>
            <a:ext cx="1922307" cy="15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8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8183"/>
          </a:xfrm>
        </p:spPr>
        <p:txBody>
          <a:bodyPr/>
          <a:lstStyle/>
          <a:p>
            <a:r>
              <a:rPr lang="en-US" dirty="0"/>
              <a:t>Block Diagram (Parameters: Error Calc.)</a:t>
            </a:r>
          </a:p>
        </p:txBody>
      </p:sp>
      <p:sp>
        <p:nvSpPr>
          <p:cNvPr id="3" name="Rectangle 2"/>
          <p:cNvSpPr/>
          <p:nvPr/>
        </p:nvSpPr>
        <p:spPr>
          <a:xfrm>
            <a:off x="1073150" y="4137305"/>
            <a:ext cx="9805988" cy="2120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90550" y="47339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590550" y="49911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104775" y="4467225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85725" y="4800600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71500" y="54387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71500" y="56959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" name="TextBox 9"/>
          <p:cNvSpPr txBox="1"/>
          <p:nvPr/>
        </p:nvSpPr>
        <p:spPr>
          <a:xfrm>
            <a:off x="-218440" y="52101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a3[2:0]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19255" y="5510660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σ'3[2:0]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09600" y="60007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/>
          <p:cNvSpPr txBox="1"/>
          <p:nvPr/>
        </p:nvSpPr>
        <p:spPr>
          <a:xfrm>
            <a:off x="-180975" y="5810250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y[2:0]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19300" y="4323451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019300" y="5388452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581150" y="4467224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23338" y="4467224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23338" y="5537829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170262" y="4591947"/>
            <a:ext cx="5024" cy="80889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185464" y="5697938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TextBox 23"/>
          <p:cNvSpPr txBox="1"/>
          <p:nvPr/>
        </p:nvSpPr>
        <p:spPr>
          <a:xfrm>
            <a:off x="782847" y="4287508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a3[0]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05075" y="4288228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y[0]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05075" y="5330942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σ'3[0]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295525" y="4137305"/>
            <a:ext cx="316523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077634" y="4287508"/>
            <a:ext cx="211016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+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79864" y="5408401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19300" y="5713170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δ3[0]</a:t>
            </a:r>
          </a:p>
        </p:txBody>
      </p:sp>
      <p:sp>
        <p:nvSpPr>
          <p:cNvPr id="31" name="Oval 30"/>
          <p:cNvSpPr/>
          <p:nvPr/>
        </p:nvSpPr>
        <p:spPr>
          <a:xfrm>
            <a:off x="4476750" y="433387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476750" y="540067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048125" y="44862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800600" y="44862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800600" y="55435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638675" y="4600575"/>
            <a:ext cx="5024" cy="80889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4657725" y="5705475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TextBox 37"/>
          <p:cNvSpPr txBox="1"/>
          <p:nvPr/>
        </p:nvSpPr>
        <p:spPr>
          <a:xfrm>
            <a:off x="3248025" y="42957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a3[1]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72050" y="42957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y[1]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72050" y="534352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σ'3[1]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72025" y="4152900"/>
            <a:ext cx="316523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533900" y="4295775"/>
            <a:ext cx="211016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+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52950" y="5419725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70100" y="5695949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δ3[1]</a:t>
            </a:r>
          </a:p>
        </p:txBody>
      </p:sp>
      <p:sp>
        <p:nvSpPr>
          <p:cNvPr id="45" name="Oval 44"/>
          <p:cNvSpPr/>
          <p:nvPr/>
        </p:nvSpPr>
        <p:spPr>
          <a:xfrm>
            <a:off x="7191375" y="436245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191375" y="541972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753225" y="45053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486650" y="45053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86650" y="55626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7343775" y="4619625"/>
            <a:ext cx="5024" cy="808892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7362825" y="5724525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2" name="TextBox 51"/>
          <p:cNvSpPr txBox="1"/>
          <p:nvPr/>
        </p:nvSpPr>
        <p:spPr>
          <a:xfrm>
            <a:off x="5953125" y="431482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a3[2]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677150" y="431482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y[2]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77150" y="53625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σ'3[2]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77125" y="4171950"/>
            <a:ext cx="316523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248525" y="4314825"/>
            <a:ext cx="211016" cy="36830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+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58050" y="5438775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191375" y="5734050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δ3[2]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9182100" y="62293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0" name="TextBox 59"/>
          <p:cNvSpPr txBox="1"/>
          <p:nvPr/>
        </p:nvSpPr>
        <p:spPr>
          <a:xfrm>
            <a:off x="9010650" y="6229350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δ3[2:0]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095375" y="1238250"/>
            <a:ext cx="9805988" cy="2120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09600" y="18288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09600" y="20859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TextBox 63"/>
          <p:cNvSpPr txBox="1"/>
          <p:nvPr/>
        </p:nvSpPr>
        <p:spPr>
          <a:xfrm>
            <a:off x="123825" y="1571625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-66675" y="1895475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90550" y="25336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90550" y="27908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TextBox 68"/>
          <p:cNvSpPr txBox="1"/>
          <p:nvPr/>
        </p:nvSpPr>
        <p:spPr>
          <a:xfrm>
            <a:off x="-200025" y="2600325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σ'2[14:0]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619125" y="30956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9210675" y="3324225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5" name="TextBox 114"/>
          <p:cNvSpPr txBox="1"/>
          <p:nvPr/>
        </p:nvSpPr>
        <p:spPr>
          <a:xfrm>
            <a:off x="9058275" y="332422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δ2[14:0]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2228850" y="1247775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2343150" y="1495425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-85725" y="2951163"/>
            <a:ext cx="1433081" cy="30777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 sz="1400"/>
              <a:t>W3[2:0][14:0]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-200025" y="231457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δ3[2:0]</a:t>
            </a:r>
          </a:p>
        </p:txBody>
      </p:sp>
      <p:cxnSp>
        <p:nvCxnSpPr>
          <p:cNvPr id="120" name="Straight Arrow Connector 119"/>
          <p:cNvCxnSpPr/>
          <p:nvPr/>
        </p:nvCxnSpPr>
        <p:spPr>
          <a:xfrm>
            <a:off x="1800225" y="14573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1" name="TextBox 120"/>
          <p:cNvSpPr txBox="1"/>
          <p:nvPr/>
        </p:nvSpPr>
        <p:spPr>
          <a:xfrm>
            <a:off x="1009650" y="1266825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1828800" y="17621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3" name="TextBox 122"/>
          <p:cNvSpPr txBox="1"/>
          <p:nvPr/>
        </p:nvSpPr>
        <p:spPr>
          <a:xfrm>
            <a:off x="1123950" y="1619250"/>
            <a:ext cx="113092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W3[2:0][0]</a:t>
            </a:r>
          </a:p>
        </p:txBody>
      </p:sp>
      <p:sp>
        <p:nvSpPr>
          <p:cNvPr id="124" name="Oval 123"/>
          <p:cNvSpPr/>
          <p:nvPr/>
        </p:nvSpPr>
        <p:spPr>
          <a:xfrm>
            <a:off x="2495550" y="238125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2819400" y="25241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2676525" y="26860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7" name="TextBox 126"/>
          <p:cNvSpPr txBox="1"/>
          <p:nvPr/>
        </p:nvSpPr>
        <p:spPr>
          <a:xfrm>
            <a:off x="2571750" y="2400300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128" name="Straight Arrow Connector 127"/>
          <p:cNvCxnSpPr/>
          <p:nvPr/>
        </p:nvCxnSpPr>
        <p:spPr>
          <a:xfrm>
            <a:off x="2630338" y="2006506"/>
            <a:ext cx="10048" cy="41700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9" name="TextBox 128"/>
          <p:cNvSpPr txBox="1"/>
          <p:nvPr/>
        </p:nvSpPr>
        <p:spPr>
          <a:xfrm>
            <a:off x="3056627" y="2346745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σ'2[0]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228850" y="2915908"/>
            <a:ext cx="123545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δ2[0]</a:t>
            </a:r>
          </a:p>
        </p:txBody>
      </p:sp>
      <p:sp>
        <p:nvSpPr>
          <p:cNvPr id="84" name="Rectangle 83"/>
          <p:cNvSpPr/>
          <p:nvPr/>
        </p:nvSpPr>
        <p:spPr>
          <a:xfrm>
            <a:off x="4991100" y="1257300"/>
            <a:ext cx="914400" cy="76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5105400" y="1504950"/>
            <a:ext cx="693668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MAC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4562475" y="14668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7" name="TextBox 86"/>
          <p:cNvSpPr txBox="1"/>
          <p:nvPr/>
        </p:nvSpPr>
        <p:spPr>
          <a:xfrm>
            <a:off x="3771900" y="1276350"/>
            <a:ext cx="1251612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/>
              <a:t>δ3[2:0]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4591050" y="17811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9" name="TextBox 88"/>
          <p:cNvSpPr txBox="1"/>
          <p:nvPr/>
        </p:nvSpPr>
        <p:spPr>
          <a:xfrm>
            <a:off x="3886200" y="1638300"/>
            <a:ext cx="1130928" cy="307777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 sz="1400"/>
              <a:t>W3[2:0][1]</a:t>
            </a:r>
          </a:p>
        </p:txBody>
      </p:sp>
      <p:sp>
        <p:nvSpPr>
          <p:cNvPr id="90" name="Oval 89"/>
          <p:cNvSpPr/>
          <p:nvPr/>
        </p:nvSpPr>
        <p:spPr>
          <a:xfrm>
            <a:off x="5267325" y="240030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5581650" y="25241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5438775" y="2695575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3" name="TextBox 92"/>
          <p:cNvSpPr txBox="1"/>
          <p:nvPr/>
        </p:nvSpPr>
        <p:spPr>
          <a:xfrm>
            <a:off x="5334000" y="2409825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5391150" y="2009775"/>
            <a:ext cx="10048" cy="41700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5" name="TextBox 94"/>
          <p:cNvSpPr txBox="1"/>
          <p:nvPr/>
        </p:nvSpPr>
        <p:spPr>
          <a:xfrm>
            <a:off x="5829300" y="2352675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σ'2[1]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991100" y="2933700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δ2[1]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065753" y="1466850"/>
            <a:ext cx="2743200" cy="110799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660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824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0279"/>
          </a:xfrm>
        </p:spPr>
        <p:txBody>
          <a:bodyPr/>
          <a:lstStyle/>
          <a:p>
            <a:r>
              <a:rPr lang="en-US" dirty="0"/>
              <a:t>Block Diagram (Parameters: Updates)</a:t>
            </a:r>
          </a:p>
        </p:txBody>
      </p:sp>
      <p:sp>
        <p:nvSpPr>
          <p:cNvPr id="3" name="Rectangle 2"/>
          <p:cNvSpPr/>
          <p:nvPr/>
        </p:nvSpPr>
        <p:spPr>
          <a:xfrm>
            <a:off x="1424394" y="1238250"/>
            <a:ext cx="8863013" cy="39118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33450" y="17335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33450" y="19907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TextBox 5"/>
          <p:cNvSpPr txBox="1"/>
          <p:nvPr/>
        </p:nvSpPr>
        <p:spPr>
          <a:xfrm>
            <a:off x="466725" y="1476375"/>
            <a:ext cx="52754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Clk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7175" y="1800225"/>
            <a:ext cx="844098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err="1"/>
              <a:t>Cntrl</a:t>
            </a: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09800" y="150495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33650" y="16478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381250" y="18097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/>
          <p:cNvSpPr txBox="1"/>
          <p:nvPr/>
        </p:nvSpPr>
        <p:spPr>
          <a:xfrm>
            <a:off x="2286000" y="1524000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24025" y="16192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Oval 14"/>
          <p:cNvSpPr/>
          <p:nvPr/>
        </p:nvSpPr>
        <p:spPr>
          <a:xfrm>
            <a:off x="2238375" y="203835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552700" y="21812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TextBox 16"/>
          <p:cNvSpPr txBox="1"/>
          <p:nvPr/>
        </p:nvSpPr>
        <p:spPr>
          <a:xfrm>
            <a:off x="2305050" y="2047875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382061" y="2314575"/>
            <a:ext cx="6056" cy="7932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Trapezoid 19"/>
          <p:cNvSpPr/>
          <p:nvPr/>
        </p:nvSpPr>
        <p:spPr>
          <a:xfrm rot="10800000">
            <a:off x="2238375" y="3086100"/>
            <a:ext cx="959817" cy="489350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771775" y="380047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3"/>
          <p:cNvSpPr/>
          <p:nvPr/>
        </p:nvSpPr>
        <p:spPr>
          <a:xfrm rot="13500000">
            <a:off x="2686050" y="4352925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71775" y="380047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057525" y="380047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cxnSp>
        <p:nvCxnSpPr>
          <p:cNvPr id="27" name="Connector: Elbow 26"/>
          <p:cNvCxnSpPr/>
          <p:nvPr/>
        </p:nvCxnSpPr>
        <p:spPr>
          <a:xfrm>
            <a:off x="2471734" y="3580202"/>
            <a:ext cx="384533" cy="414810"/>
          </a:xfrm>
          <a:prstGeom prst="bentConnector3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400425" y="3977219"/>
            <a:ext cx="308838" cy="90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704636" y="2770961"/>
            <a:ext cx="9083" cy="12171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514439" y="2767759"/>
            <a:ext cx="1202042" cy="2119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925087" y="2761487"/>
            <a:ext cx="6056" cy="30883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/>
          <p:cNvSpPr txBox="1"/>
          <p:nvPr/>
        </p:nvSpPr>
        <p:spPr>
          <a:xfrm>
            <a:off x="1275272" y="1632878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δ2[13]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71589" y="1460350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a1[2]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1589" y="1972753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-n</a:t>
            </a:r>
          </a:p>
        </p:txBody>
      </p:sp>
      <p:sp>
        <p:nvSpPr>
          <p:cNvPr id="36" name="Oval 35"/>
          <p:cNvSpPr/>
          <p:nvPr/>
        </p:nvSpPr>
        <p:spPr>
          <a:xfrm>
            <a:off x="2238375" y="261052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248598" y="2574582"/>
            <a:ext cx="30581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+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311381" y="3905414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w[2][13]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6724650" y="1905000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019925" y="205740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6" name="TextBox 45"/>
          <p:cNvSpPr txBox="1"/>
          <p:nvPr/>
        </p:nvSpPr>
        <p:spPr>
          <a:xfrm>
            <a:off x="6781800" y="1905000"/>
            <a:ext cx="211085" cy="36988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*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867525" y="2181225"/>
            <a:ext cx="6056" cy="793288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8" name="Trapezoid 47"/>
          <p:cNvSpPr/>
          <p:nvPr/>
        </p:nvSpPr>
        <p:spPr>
          <a:xfrm rot="10800000">
            <a:off x="6724650" y="2962275"/>
            <a:ext cx="959817" cy="489350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248525" y="3667125"/>
            <a:ext cx="628650" cy="7636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Triangle 49"/>
          <p:cNvSpPr/>
          <p:nvPr/>
        </p:nvSpPr>
        <p:spPr>
          <a:xfrm rot="13500000">
            <a:off x="7162800" y="4219575"/>
            <a:ext cx="168291" cy="158974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248525" y="3667125"/>
            <a:ext cx="346669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D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543800" y="3667125"/>
            <a:ext cx="34666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Q</a:t>
            </a:r>
          </a:p>
        </p:txBody>
      </p:sp>
      <p:cxnSp>
        <p:nvCxnSpPr>
          <p:cNvPr id="53" name="Connector: Elbow 52"/>
          <p:cNvCxnSpPr/>
          <p:nvPr/>
        </p:nvCxnSpPr>
        <p:spPr>
          <a:xfrm>
            <a:off x="6953250" y="3448050"/>
            <a:ext cx="384533" cy="414810"/>
          </a:xfrm>
          <a:prstGeom prst="bentConnector3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7867650" y="3848100"/>
            <a:ext cx="308838" cy="908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191500" y="2638425"/>
            <a:ext cx="9083" cy="1217181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991350" y="2628900"/>
            <a:ext cx="1202042" cy="2119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400925" y="2628900"/>
            <a:ext cx="6056" cy="308837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/>
          <p:cNvSpPr txBox="1"/>
          <p:nvPr/>
        </p:nvSpPr>
        <p:spPr>
          <a:xfrm>
            <a:off x="5391150" y="1883434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δ2[13]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153275" y="1838325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-n</a:t>
            </a:r>
          </a:p>
        </p:txBody>
      </p:sp>
      <p:sp>
        <p:nvSpPr>
          <p:cNvPr id="61" name="Oval 60"/>
          <p:cNvSpPr/>
          <p:nvPr/>
        </p:nvSpPr>
        <p:spPr>
          <a:xfrm>
            <a:off x="6724650" y="2486025"/>
            <a:ext cx="296427" cy="2964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724650" y="2438400"/>
            <a:ext cx="305810" cy="369888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+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781925" y="3781425"/>
            <a:ext cx="1281165" cy="369888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b[1][13]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6324782" y="2065887"/>
            <a:ext cx="414811" cy="21195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TextBox 64"/>
          <p:cNvSpPr txBox="1"/>
          <p:nvPr/>
        </p:nvSpPr>
        <p:spPr>
          <a:xfrm>
            <a:off x="3720146" y="2179918"/>
            <a:ext cx="2743200" cy="110799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6600"/>
              <a:t>...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915275" y="1972753"/>
            <a:ext cx="2743200" cy="110799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6600"/>
              <a:t>...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962025" y="292417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962025" y="3181350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9" name="TextBox 68"/>
          <p:cNvSpPr txBox="1"/>
          <p:nvPr/>
        </p:nvSpPr>
        <p:spPr>
          <a:xfrm>
            <a:off x="171450" y="2686050"/>
            <a:ext cx="1235458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a1[2:0]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71450" y="2990850"/>
            <a:ext cx="1251612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/>
              <a:t>δ3[14:0]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990600" y="3476625"/>
            <a:ext cx="477295" cy="10049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2" name="TextBox 71"/>
          <p:cNvSpPr txBox="1"/>
          <p:nvPr/>
        </p:nvSpPr>
        <p:spPr>
          <a:xfrm>
            <a:off x="200025" y="3295650"/>
            <a:ext cx="1251612" cy="369332"/>
          </a:xfrm>
          <a:prstGeom prst="rect">
            <a:avLst/>
          </a:prstGeom>
        </p:spPr>
        <p:txBody>
          <a:bodyPr rtlCol="0" anchor="t">
            <a:spAutoFit/>
          </a:bodyPr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</a:rPr>
              <a:t>n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8839200" y="52006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TextBox 73"/>
          <p:cNvSpPr txBox="1"/>
          <p:nvPr/>
        </p:nvSpPr>
        <p:spPr>
          <a:xfrm>
            <a:off x="8658225" y="5200650"/>
            <a:ext cx="2007167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W2[14:0][3:0]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6848475" y="5200650"/>
            <a:ext cx="5024" cy="281353"/>
          </a:xfrm>
          <a:prstGeom prst="straightConnector1">
            <a:avLst/>
          </a:prstGeom>
          <a:ln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TextBox 75"/>
          <p:cNvSpPr txBox="1"/>
          <p:nvPr/>
        </p:nvSpPr>
        <p:spPr>
          <a:xfrm>
            <a:off x="6667500" y="5200650"/>
            <a:ext cx="2007167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 algn="ctr"/>
            <a:r>
              <a:rPr lang="en-US"/>
              <a:t>b2[14:0]</a:t>
            </a:r>
          </a:p>
        </p:txBody>
      </p:sp>
    </p:spTree>
    <p:extLst>
      <p:ext uri="{BB962C8B-B14F-4D97-AF65-F5344CB8AC3E}">
        <p14:creationId xmlns:p14="http://schemas.microsoft.com/office/powerpoint/2010/main" val="25454085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Testbench</a:t>
            </a:r>
            <a:r>
              <a:rPr lang="en-US" dirty="0"/>
              <a:t> Simulations</a:t>
            </a:r>
          </a:p>
        </p:txBody>
      </p:sp>
    </p:spTree>
    <p:extLst>
      <p:ext uri="{BB962C8B-B14F-4D97-AF65-F5344CB8AC3E}">
        <p14:creationId xmlns:p14="http://schemas.microsoft.com/office/powerpoint/2010/main" val="288052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772" y="461067"/>
            <a:ext cx="8180387" cy="59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95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Data Samples (from IRIS Data Set)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581400" cy="4351338"/>
          </a:xfrm>
        </p:spPr>
        <p:txBody>
          <a:bodyPr/>
          <a:lstStyle/>
          <a:p>
            <a:r>
              <a:rPr lang="en-US" dirty="0"/>
              <a:t>Stem Length = 4.8</a:t>
            </a:r>
          </a:p>
          <a:p>
            <a:r>
              <a:rPr lang="en-US" dirty="0"/>
              <a:t>Stem Width = 3.4</a:t>
            </a:r>
          </a:p>
          <a:p>
            <a:r>
              <a:rPr lang="en-US" dirty="0"/>
              <a:t>Petal Length = 1.9</a:t>
            </a:r>
          </a:p>
          <a:p>
            <a:r>
              <a:rPr lang="en-US" dirty="0"/>
              <a:t>Petal Width = 0.2</a:t>
            </a:r>
          </a:p>
          <a:p>
            <a:r>
              <a:rPr lang="en-US" dirty="0"/>
              <a:t>Flower Type = 0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018280" y="1825625"/>
            <a:ext cx="358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Stem Length = 6.1</a:t>
            </a:r>
          </a:p>
          <a:p>
            <a:r>
              <a:rPr lang="en-US" dirty="0"/>
              <a:t>Stem Width = 2.8</a:t>
            </a:r>
          </a:p>
          <a:p>
            <a:r>
              <a:rPr lang="en-US" dirty="0"/>
              <a:t>Petal Length = 4.7</a:t>
            </a:r>
          </a:p>
          <a:p>
            <a:r>
              <a:rPr lang="en-US" dirty="0"/>
              <a:t>Petal Width = 1.2</a:t>
            </a:r>
          </a:p>
          <a:p>
            <a:r>
              <a:rPr lang="en-US" dirty="0"/>
              <a:t>Flower Type = 1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498080" y="1825625"/>
            <a:ext cx="358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Stem Length = 6.5</a:t>
            </a:r>
          </a:p>
          <a:p>
            <a:r>
              <a:rPr lang="en-US" dirty="0"/>
              <a:t>Stem Width = 3.0</a:t>
            </a:r>
          </a:p>
          <a:p>
            <a:r>
              <a:rPr lang="en-US" dirty="0"/>
              <a:t>Petal Length = 5.8</a:t>
            </a:r>
          </a:p>
          <a:p>
            <a:r>
              <a:rPr lang="en-US" dirty="0"/>
              <a:t>Petal Width = 2.2</a:t>
            </a:r>
          </a:p>
          <a:p>
            <a:r>
              <a:rPr lang="en-US" dirty="0"/>
              <a:t>Flower Type = 2</a:t>
            </a:r>
          </a:p>
        </p:txBody>
      </p:sp>
    </p:spTree>
    <p:extLst>
      <p:ext uri="{BB962C8B-B14F-4D97-AF65-F5344CB8AC3E}">
        <p14:creationId xmlns:p14="http://schemas.microsoft.com/office/powerpoint/2010/main" val="268364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20" y="91122"/>
            <a:ext cx="92202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34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87" y="80962"/>
            <a:ext cx="926782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07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62" y="1407160"/>
            <a:ext cx="8524875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25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402" y="1690688"/>
            <a:ext cx="852487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52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61912"/>
            <a:ext cx="92773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182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a Neural Network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73" y="1843277"/>
            <a:ext cx="8222018" cy="3212677"/>
          </a:xfr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495544"/>
              </p:ext>
            </p:extLst>
          </p:nvPr>
        </p:nvGraphicFramePr>
        <p:xfrm>
          <a:off x="1538894" y="534972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20566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522921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7142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506085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 of Common Datasets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81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Hidden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MNIST Handwriting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Iris flower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61934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499615" y="1293668"/>
            <a:ext cx="1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84792" y="1361675"/>
            <a:ext cx="1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84867" y="1376366"/>
            <a:ext cx="1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959782" y="1376366"/>
            <a:ext cx="0" cy="386108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83795" y="1376366"/>
            <a:ext cx="0" cy="386108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200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61912"/>
            <a:ext cx="92773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487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109537"/>
            <a:ext cx="9258300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12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62" y="80962"/>
            <a:ext cx="9286875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813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65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628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455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609725"/>
            <a:ext cx="107346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66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2185987"/>
            <a:ext cx="81343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903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Utilized (8.8) signed fixed point library to limit resource usage</a:t>
            </a:r>
          </a:p>
          <a:p>
            <a:r>
              <a:rPr lang="en-US" dirty="0"/>
              <a:t>Used array data types to help organize large matrix and vector operations</a:t>
            </a:r>
          </a:p>
          <a:p>
            <a:r>
              <a:rPr lang="en-US" dirty="0"/>
              <a:t>Hierarchical Design (23 design files in total)</a:t>
            </a:r>
          </a:p>
          <a:p>
            <a:r>
              <a:rPr lang="en-US" dirty="0"/>
              <a:t>Large amount of parameterization (learning rate, epoch size, number of epochs, layer sizes, data widths for signed fixed point data, pipelining/non-pipelining)</a:t>
            </a:r>
          </a:p>
          <a:p>
            <a:r>
              <a:rPr lang="en-US" dirty="0"/>
              <a:t>Exhibits good speedup for resource intensive operations (especially for forward pass where we use pipelining)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01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a Neural Network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73" y="1843277"/>
            <a:ext cx="8222018" cy="3212677"/>
          </a:xfr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/>
          </p:nvPr>
        </p:nvGraphicFramePr>
        <p:xfrm>
          <a:off x="1538894" y="5349723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20566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5229216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714275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55060850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Examples of Common Datasets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812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Hidden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 Layer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5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MNIST Handwriting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44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Iris flower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619344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499615" y="1293668"/>
            <a:ext cx="1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Layer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84792" y="1361675"/>
            <a:ext cx="1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84867" y="1376366"/>
            <a:ext cx="1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Layer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959782" y="1376366"/>
            <a:ext cx="0" cy="386108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783795" y="1376366"/>
            <a:ext cx="0" cy="386108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peech Bubble: Oval 2"/>
          <p:cNvSpPr/>
          <p:nvPr/>
        </p:nvSpPr>
        <p:spPr>
          <a:xfrm>
            <a:off x="8720313" y="430868"/>
            <a:ext cx="2752775" cy="2350631"/>
          </a:xfrm>
          <a:prstGeom prst="wedgeEllipseCallout">
            <a:avLst>
              <a:gd name="adj1" fmla="val 17254"/>
              <a:gd name="adj2" fmla="val 673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three layers??</a:t>
            </a:r>
          </a:p>
        </p:txBody>
      </p:sp>
      <p:pic>
        <p:nvPicPr>
          <p:cNvPr id="5" name="Graphic 4" descr="Ma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66894" y="3124997"/>
            <a:ext cx="1975349" cy="284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4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Neural Network -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all starts with the node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350" y="2443085"/>
            <a:ext cx="8327300" cy="3955715"/>
          </a:xfrm>
          <a:prstGeom prst="rect">
            <a:avLst/>
          </a:prstGeom>
        </p:spPr>
      </p:pic>
      <p:cxnSp>
        <p:nvCxnSpPr>
          <p:cNvPr id="6" name="Straight Connector 5"/>
          <p:cNvCxnSpPr>
            <a:cxnSpLocks/>
          </p:cNvCxnSpPr>
          <p:nvPr/>
        </p:nvCxnSpPr>
        <p:spPr>
          <a:xfrm flipH="1">
            <a:off x="406932" y="2308148"/>
            <a:ext cx="8387586" cy="3665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8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Activation Function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23" y="1368735"/>
            <a:ext cx="10369805" cy="526511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58389" y="2902802"/>
                <a:ext cx="124957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89" y="2902802"/>
                <a:ext cx="1249573" cy="5250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83672" y="4326211"/>
                <a:ext cx="1885324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2(1+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72" y="4326211"/>
                <a:ext cx="1885324" cy="5695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97357" y="2500083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Sigmoid function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284" y="3816628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Elliot Sigmoid function</a:t>
            </a:r>
          </a:p>
        </p:txBody>
      </p:sp>
      <p:cxnSp>
        <p:nvCxnSpPr>
          <p:cNvPr id="14" name="Straight Connector 13"/>
          <p:cNvCxnSpPr>
            <a:cxnSpLocks/>
          </p:cNvCxnSpPr>
          <p:nvPr/>
        </p:nvCxnSpPr>
        <p:spPr>
          <a:xfrm flipH="1">
            <a:off x="129260" y="3676377"/>
            <a:ext cx="2451167" cy="10711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71350" y="5413507"/>
                <a:ext cx="14366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50" y="5413507"/>
                <a:ext cx="1436612" cy="276999"/>
              </a:xfrm>
              <a:prstGeom prst="rect">
                <a:avLst/>
              </a:prstGeom>
              <a:blipFill>
                <a:blip r:embed="rId5"/>
                <a:stretch>
                  <a:fillRect l="-847" r="-169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887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Forward Pass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Process layers in order: first layer, hidden layer, output layer</a:t>
            </a:r>
          </a:p>
          <a:p>
            <a:pPr marL="514350" indent="-514350">
              <a:buAutoNum type="arabicPeriod"/>
            </a:pPr>
            <a:r>
              <a:rPr lang="en-US" dirty="0"/>
              <a:t>Within a layer, nodes can be processed in parallel</a:t>
            </a:r>
          </a:p>
          <a:p>
            <a:pPr marL="514350" indent="-514350">
              <a:buAutoNum type="arabicPeriod"/>
            </a:pPr>
            <a:r>
              <a:rPr lang="en-US" dirty="0"/>
              <a:t>Each node requires a multiply, accumulate, and activation function evaluation to get an output</a:t>
            </a:r>
          </a:p>
        </p:txBody>
      </p:sp>
      <p:pic>
        <p:nvPicPr>
          <p:cNvPr id="4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795"/>
            <a:ext cx="6177324" cy="2413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10" y="3686063"/>
            <a:ext cx="6256424" cy="29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92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– Forward Pass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weights and thresholds (or biases) start out randomized.</a:t>
            </a:r>
          </a:p>
          <a:p>
            <a:pPr marL="0" indent="0">
              <a:buNone/>
            </a:pPr>
            <a:r>
              <a:rPr lang="en-US" dirty="0"/>
              <a:t>The network self-adjusts the weights and thresholds during training to increase accuracy of network.</a:t>
            </a:r>
          </a:p>
          <a:p>
            <a:pPr marL="0" indent="0">
              <a:buNone/>
            </a:pPr>
            <a:r>
              <a:rPr lang="en-US" dirty="0"/>
              <a:t>RCANN is designed for cross-validation training.</a:t>
            </a:r>
          </a:p>
        </p:txBody>
      </p:sp>
      <p:pic>
        <p:nvPicPr>
          <p:cNvPr id="4" name="Content Placeholder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4795"/>
            <a:ext cx="6177324" cy="2413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910" y="3686063"/>
            <a:ext cx="6256424" cy="2971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4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- Backpropagation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919" y="1825625"/>
            <a:ext cx="5448300" cy="3790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538663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General idea: evaluate a cost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 minimize cost function by adjusting weights and biases.</a:t>
                </a:r>
              </a:p>
              <a:p>
                <a:pPr marL="0" indent="0">
                  <a:buNone/>
                </a:pPr>
                <a:r>
                  <a:rPr lang="en-US" dirty="0"/>
                  <a:t>This is done via the backpropagation algorithm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538663" cy="4351338"/>
              </a:xfrm>
              <a:blipFill>
                <a:blip r:embed="rId3"/>
                <a:stretch>
                  <a:fillRect l="-2313" t="-2241" r="-19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850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1100</Words>
  <Application>Microsoft Office PowerPoint</Application>
  <PresentationFormat>Widescreen</PresentationFormat>
  <Paragraphs>325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RCANN – A ReConfigurable Artificial Neural Network for Iris Flower Classification</vt:lpstr>
      <vt:lpstr>RCANN</vt:lpstr>
      <vt:lpstr>What is a Neural Network</vt:lpstr>
      <vt:lpstr>What is a Neural Network</vt:lpstr>
      <vt:lpstr>Neural Network - Node</vt:lpstr>
      <vt:lpstr>Neural Network – Activation Function</vt:lpstr>
      <vt:lpstr>Neural Network – Forward Pass</vt:lpstr>
      <vt:lpstr>Neural Network – Forward Pass</vt:lpstr>
      <vt:lpstr>Neural Network - Backpropagation</vt:lpstr>
      <vt:lpstr>Neural Network - Backpropagation</vt:lpstr>
      <vt:lpstr>Neural Network - Procedure</vt:lpstr>
      <vt:lpstr>Have we met our Requirements?</vt:lpstr>
      <vt:lpstr>PowerPoint Presentation</vt:lpstr>
      <vt:lpstr>Datapath Operation</vt:lpstr>
      <vt:lpstr>Configure NN</vt:lpstr>
      <vt:lpstr>Test Flowchart</vt:lpstr>
      <vt:lpstr>Train Flowchart</vt:lpstr>
      <vt:lpstr>Neural Network Implementation</vt:lpstr>
      <vt:lpstr>Block Diagram (Neural Network Datpath)</vt:lpstr>
      <vt:lpstr>Block Diagram (Parameters: Error Calc.)</vt:lpstr>
      <vt:lpstr>Block Diagram (Parameters: Updates)</vt:lpstr>
      <vt:lpstr>Demo: Testbench Simulations</vt:lpstr>
      <vt:lpstr>PowerPoint Presentation</vt:lpstr>
      <vt:lpstr>Example Data Samples (from IRIS Data Set)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</vt:lpstr>
      <vt:lpstr>Performance</vt:lpstr>
      <vt:lpstr>Performance</vt:lpstr>
      <vt:lpstr>Utilization</vt:lpstr>
      <vt:lpstr>Timing</vt:lpstr>
      <vt:lpstr>Other 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[INSERT TITLE FROM PROPOSAL HERE]</dc:title>
  <dc:creator>Matthew Griessler</dc:creator>
  <cp:lastModifiedBy>Matthew Griessler</cp:lastModifiedBy>
  <cp:revision>37</cp:revision>
  <dcterms:created xsi:type="dcterms:W3CDTF">2017-04-06T00:46:43Z</dcterms:created>
  <dcterms:modified xsi:type="dcterms:W3CDTF">2017-04-28T17:15:14Z</dcterms:modified>
</cp:coreProperties>
</file>